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  <p:sldMasterId id="2147483660" r:id="rId5"/>
    <p:sldMasterId id="2147483672" r:id="rId6"/>
  </p:sldMasterIdLst>
  <p:notesMasterIdLst>
    <p:notesMasterId r:id="rId7"/>
  </p:notesMasterIdLst>
  <p:sldIdLst>
    <p:sldId id="256" r:id="rId8"/>
    <p:sldId id="257" r:id="rId9"/>
    <p:sldId id="258" r:id="rId10"/>
  </p:sldIdLst>
  <p:sldSz cy="6858000" cx="12192000"/>
  <p:notesSz cx="6858000" cy="9144000"/>
  <p:embeddedFontLst>
    <p:embeddedFont>
      <p:font typeface="Play"/>
      <p:regular r:id="rId11"/>
      <p:bold r:id="rId12"/>
    </p:embeddedFont>
    <p:embeddedFont>
      <p:font typeface="Space Grotesk"/>
      <p:regular r:id="rId13"/>
      <p:bold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5" roundtripDataSignature="AMtx7mi1O6NKX9OitbWI7oxXeo3S7c/0R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6698242-2948-48AC-8C67-8FF28F8FA50D}">
  <a:tblStyle styleId="{D6698242-2948-48AC-8C67-8FF28F8FA50D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Play-regular.fntdata"/><Relationship Id="rId10" Type="http://schemas.openxmlformats.org/officeDocument/2006/relationships/slide" Target="slides/slide3.xml"/><Relationship Id="rId13" Type="http://schemas.openxmlformats.org/officeDocument/2006/relationships/font" Target="fonts/SpaceGrotesk-regular.fntdata"/><Relationship Id="rId12" Type="http://schemas.openxmlformats.org/officeDocument/2006/relationships/font" Target="fonts/Play-bold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5" Type="http://customschemas.google.com/relationships/presentationmetadata" Target="metadata"/><Relationship Id="rId14" Type="http://schemas.openxmlformats.org/officeDocument/2006/relationships/font" Target="fonts/SpaceGrotesk-bold.fntdata"/><Relationship Id="rId5" Type="http://schemas.openxmlformats.org/officeDocument/2006/relationships/slideMaster" Target="slideMasters/slideMaster2.xml"/><Relationship Id="rId6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3bd668d6819_0_4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g3bd668d6819_0_41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3bd668d6819_0_4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g3bd668d6819_0_42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3bd668d6819_0_4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g3bd668d6819_0_42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5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Space Grotesk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5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5" name="Google Shape;15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7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2" name="Google Shape;72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8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8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8" name="Google Shape;78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bd668d6819_0_438"/>
          <p:cNvSpPr txBox="1"/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Space Grotesk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g3bd668d6819_0_438"/>
          <p:cNvSpPr txBox="1"/>
          <p:nvPr>
            <p:ph idx="1" type="subTitle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92" name="Google Shape;92;g3bd668d6819_0_438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g3bd668d6819_0_438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g3bd668d6819_0_438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bd668d6819_0_444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g3bd668d6819_0_444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8" name="Google Shape;98;g3bd668d6819_0_444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g3bd668d6819_0_444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g3bd668d6819_0_444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bd668d6819_0_450"/>
          <p:cNvSpPr txBox="1"/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Space Grotesk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g3bd668d6819_0_450"/>
          <p:cNvSpPr txBox="1"/>
          <p:nvPr>
            <p:ph idx="1" type="body"/>
          </p:nvPr>
        </p:nvSpPr>
        <p:spPr>
          <a:xfrm>
            <a:off x="831850" y="4589463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104" name="Google Shape;104;g3bd668d6819_0_450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g3bd668d6819_0_450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g3bd668d6819_0_450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bd668d6819_0_456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g3bd668d6819_0_456"/>
          <p:cNvSpPr txBox="1"/>
          <p:nvPr>
            <p:ph idx="1" type="body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0" name="Google Shape;110;g3bd668d6819_0_456"/>
          <p:cNvSpPr txBox="1"/>
          <p:nvPr>
            <p:ph idx="2" type="body"/>
          </p:nvPr>
        </p:nvSpPr>
        <p:spPr>
          <a:xfrm>
            <a:off x="6172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1" name="Google Shape;111;g3bd668d6819_0_456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g3bd668d6819_0_456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g3bd668d6819_0_456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bd668d6819_0_463"/>
          <p:cNvSpPr txBox="1"/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g3bd668d6819_0_463"/>
          <p:cNvSpPr txBox="1"/>
          <p:nvPr>
            <p:ph idx="1" type="body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17" name="Google Shape;117;g3bd668d6819_0_463"/>
          <p:cNvSpPr txBox="1"/>
          <p:nvPr>
            <p:ph idx="2" type="body"/>
          </p:nvPr>
        </p:nvSpPr>
        <p:spPr>
          <a:xfrm>
            <a:off x="839788" y="2505075"/>
            <a:ext cx="5157900" cy="36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g3bd668d6819_0_463"/>
          <p:cNvSpPr txBox="1"/>
          <p:nvPr>
            <p:ph idx="3" type="body"/>
          </p:nvPr>
        </p:nvSpPr>
        <p:spPr>
          <a:xfrm>
            <a:off x="6172200" y="1681163"/>
            <a:ext cx="51831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19" name="Google Shape;119;g3bd668d6819_0_463"/>
          <p:cNvSpPr txBox="1"/>
          <p:nvPr>
            <p:ph idx="4" type="body"/>
          </p:nvPr>
        </p:nvSpPr>
        <p:spPr>
          <a:xfrm>
            <a:off x="6172200" y="2505075"/>
            <a:ext cx="5183100" cy="36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0" name="Google Shape;120;g3bd668d6819_0_463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g3bd668d6819_0_463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g3bd668d6819_0_463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bd668d6819_0_472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g3bd668d6819_0_472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g3bd668d6819_0_472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g3bd668d6819_0_472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bd668d6819_0_477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g3bd668d6819_0_477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g3bd668d6819_0_477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bd668d6819_0_481"/>
          <p:cNvSpPr txBox="1"/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pace Grotesk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g3bd668d6819_0_481"/>
          <p:cNvSpPr txBox="1"/>
          <p:nvPr>
            <p:ph idx="1" type="body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35" name="Google Shape;135;g3bd668d6819_0_481"/>
          <p:cNvSpPr txBox="1"/>
          <p:nvPr>
            <p:ph idx="2" type="body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36" name="Google Shape;136;g3bd668d6819_0_481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7" name="Google Shape;137;g3bd668d6819_0_481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g3bd668d6819_0_481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1" name="Google Shape;21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3bd668d6819_0_488"/>
          <p:cNvSpPr txBox="1"/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pace Grotesk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1" name="Google Shape;141;g3bd668d6819_0_488"/>
          <p:cNvSpPr/>
          <p:nvPr>
            <p:ph idx="2" type="pic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</p:sp>
      <p:sp>
        <p:nvSpPr>
          <p:cNvPr id="142" name="Google Shape;142;g3bd668d6819_0_488"/>
          <p:cNvSpPr txBox="1"/>
          <p:nvPr>
            <p:ph idx="1" type="body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43" name="Google Shape;143;g3bd668d6819_0_488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4" name="Google Shape;144;g3bd668d6819_0_488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5" name="Google Shape;145;g3bd668d6819_0_488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bd668d6819_0_495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g3bd668d6819_0_495"/>
          <p:cNvSpPr txBox="1"/>
          <p:nvPr>
            <p:ph idx="1" type="body"/>
          </p:nvPr>
        </p:nvSpPr>
        <p:spPr>
          <a:xfrm rot="5400000">
            <a:off x="3920400" y="-1256575"/>
            <a:ext cx="4351200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9" name="Google Shape;149;g3bd668d6819_0_495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0" name="Google Shape;150;g3bd668d6819_0_495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g3bd668d6819_0_495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bd668d6819_0_501"/>
          <p:cNvSpPr txBox="1"/>
          <p:nvPr>
            <p:ph type="title"/>
          </p:nvPr>
        </p:nvSpPr>
        <p:spPr>
          <a:xfrm rot="5400000">
            <a:off x="7133400" y="1956625"/>
            <a:ext cx="5811900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4" name="Google Shape;154;g3bd668d6819_0_501"/>
          <p:cNvSpPr txBox="1"/>
          <p:nvPr>
            <p:ph idx="1" type="body"/>
          </p:nvPr>
        </p:nvSpPr>
        <p:spPr>
          <a:xfrm rot="5400000">
            <a:off x="1799400" y="-596075"/>
            <a:ext cx="5811900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5" name="Google Shape;155;g3bd668d6819_0_501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6" name="Google Shape;156;g3bd668d6819_0_501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g3bd668d6819_0_501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3bd668d6819_0_516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9" name="Google Shape;169;g3bd668d6819_0_516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0" name="Google Shape;170;g3bd668d6819_0_516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1" name="Google Shape;171;g3bd668d6819_0_516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3bd668d6819_0_521"/>
          <p:cNvSpPr txBox="1"/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4" name="Google Shape;174;g3bd668d6819_0_521"/>
          <p:cNvSpPr txBox="1"/>
          <p:nvPr>
            <p:ph idx="1" type="subTitle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75" name="Google Shape;175;g3bd668d6819_0_521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6" name="Google Shape;176;g3bd668d6819_0_521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7" name="Google Shape;177;g3bd668d6819_0_521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3bd668d6819_0_527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0" name="Google Shape;180;g3bd668d6819_0_527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1" name="Google Shape;181;g3bd668d6819_0_527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2" name="Google Shape;182;g3bd668d6819_0_527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3" name="Google Shape;183;g3bd668d6819_0_527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3bd668d6819_0_533"/>
          <p:cNvSpPr txBox="1"/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6" name="Google Shape;186;g3bd668d6819_0_533"/>
          <p:cNvSpPr txBox="1"/>
          <p:nvPr>
            <p:ph idx="1" type="body"/>
          </p:nvPr>
        </p:nvSpPr>
        <p:spPr>
          <a:xfrm>
            <a:off x="831850" y="4589463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187" name="Google Shape;187;g3bd668d6819_0_533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8" name="Google Shape;188;g3bd668d6819_0_533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9" name="Google Shape;189;g3bd668d6819_0_533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3bd668d6819_0_539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2" name="Google Shape;192;g3bd668d6819_0_539"/>
          <p:cNvSpPr txBox="1"/>
          <p:nvPr>
            <p:ph idx="1" type="body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93" name="Google Shape;193;g3bd668d6819_0_539"/>
          <p:cNvSpPr txBox="1"/>
          <p:nvPr>
            <p:ph idx="2" type="body"/>
          </p:nvPr>
        </p:nvSpPr>
        <p:spPr>
          <a:xfrm>
            <a:off x="6172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94" name="Google Shape;194;g3bd668d6819_0_539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5" name="Google Shape;195;g3bd668d6819_0_539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6" name="Google Shape;196;g3bd668d6819_0_539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3bd668d6819_0_546"/>
          <p:cNvSpPr txBox="1"/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9" name="Google Shape;199;g3bd668d6819_0_546"/>
          <p:cNvSpPr txBox="1"/>
          <p:nvPr>
            <p:ph idx="1" type="body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200" name="Google Shape;200;g3bd668d6819_0_546"/>
          <p:cNvSpPr txBox="1"/>
          <p:nvPr>
            <p:ph idx="2" type="body"/>
          </p:nvPr>
        </p:nvSpPr>
        <p:spPr>
          <a:xfrm>
            <a:off x="839788" y="2505075"/>
            <a:ext cx="5157900" cy="36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1" name="Google Shape;201;g3bd668d6819_0_546"/>
          <p:cNvSpPr txBox="1"/>
          <p:nvPr>
            <p:ph idx="3" type="body"/>
          </p:nvPr>
        </p:nvSpPr>
        <p:spPr>
          <a:xfrm>
            <a:off x="6172200" y="1681163"/>
            <a:ext cx="51831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202" name="Google Shape;202;g3bd668d6819_0_546"/>
          <p:cNvSpPr txBox="1"/>
          <p:nvPr>
            <p:ph idx="4" type="body"/>
          </p:nvPr>
        </p:nvSpPr>
        <p:spPr>
          <a:xfrm>
            <a:off x="6172200" y="2505075"/>
            <a:ext cx="5183100" cy="36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3" name="Google Shape;203;g3bd668d6819_0_546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4" name="Google Shape;204;g3bd668d6819_0_546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5" name="Google Shape;205;g3bd668d6819_0_546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3bd668d6819_0_555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8" name="Google Shape;208;g3bd668d6819_0_555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9" name="Google Shape;209;g3bd668d6819_0_555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0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Space Grotesk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0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27" name="Google Shape;27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3bd668d6819_0_559"/>
          <p:cNvSpPr txBox="1"/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2" name="Google Shape;212;g3bd668d6819_0_559"/>
          <p:cNvSpPr txBox="1"/>
          <p:nvPr>
            <p:ph idx="1" type="body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213" name="Google Shape;213;g3bd668d6819_0_559"/>
          <p:cNvSpPr txBox="1"/>
          <p:nvPr>
            <p:ph idx="2" type="body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214" name="Google Shape;214;g3bd668d6819_0_559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5" name="Google Shape;215;g3bd668d6819_0_559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6" name="Google Shape;216;g3bd668d6819_0_559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3bd668d6819_0_566"/>
          <p:cNvSpPr txBox="1"/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9" name="Google Shape;219;g3bd668d6819_0_566"/>
          <p:cNvSpPr/>
          <p:nvPr>
            <p:ph idx="2" type="pic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</p:sp>
      <p:sp>
        <p:nvSpPr>
          <p:cNvPr id="220" name="Google Shape;220;g3bd668d6819_0_566"/>
          <p:cNvSpPr txBox="1"/>
          <p:nvPr>
            <p:ph idx="1" type="body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221" name="Google Shape;221;g3bd668d6819_0_566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2" name="Google Shape;222;g3bd668d6819_0_566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3" name="Google Shape;223;g3bd668d6819_0_566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3bd668d6819_0_573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6" name="Google Shape;226;g3bd668d6819_0_573"/>
          <p:cNvSpPr txBox="1"/>
          <p:nvPr>
            <p:ph idx="1" type="body"/>
          </p:nvPr>
        </p:nvSpPr>
        <p:spPr>
          <a:xfrm rot="5400000">
            <a:off x="3920400" y="-1256575"/>
            <a:ext cx="4351200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7" name="Google Shape;227;g3bd668d6819_0_573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8" name="Google Shape;228;g3bd668d6819_0_573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9" name="Google Shape;229;g3bd668d6819_0_573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3bd668d6819_0_579"/>
          <p:cNvSpPr txBox="1"/>
          <p:nvPr>
            <p:ph type="title"/>
          </p:nvPr>
        </p:nvSpPr>
        <p:spPr>
          <a:xfrm rot="5400000">
            <a:off x="7133400" y="1956625"/>
            <a:ext cx="5811900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2" name="Google Shape;232;g3bd668d6819_0_579"/>
          <p:cNvSpPr txBox="1"/>
          <p:nvPr>
            <p:ph idx="1" type="body"/>
          </p:nvPr>
        </p:nvSpPr>
        <p:spPr>
          <a:xfrm rot="5400000">
            <a:off x="1799400" y="-596075"/>
            <a:ext cx="5811900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33" name="Google Shape;233;g3bd668d6819_0_579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4" name="Google Shape;234;g3bd668d6819_0_579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5" name="Google Shape;235;g3bd668d6819_0_579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1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1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2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2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0" name="Google Shape;40;p12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12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2" name="Google Shape;42;p12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3" name="Google Shape;43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pace Grotesk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5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8" name="Google Shape;58;p15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9" name="Google Shape;59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pace Grotesk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6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6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6" name="Google Shape;66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22.xml"/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2.xml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/Relationships>
</file>

<file path=ppt/slideMasters/_rels/slideMaster3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2.xml"/><Relationship Id="rId1" Type="http://schemas.openxmlformats.org/officeDocument/2006/relationships/image" Target="../media/image3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25.xml"/><Relationship Id="rId6" Type="http://schemas.openxmlformats.org/officeDocument/2006/relationships/slideLayout" Target="../slideLayouts/slideLayout26.xml"/><Relationship Id="rId7" Type="http://schemas.openxmlformats.org/officeDocument/2006/relationships/slideLayout" Target="../slideLayouts/slideLayout27.xml"/><Relationship Id="rId8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purple and white square and triangle shapes&#10;&#10;AI-generated content may be incorrect." id="6" name="Google Shape;6;p4"/>
          <p:cNvPicPr preferRelativeResize="0"/>
          <p:nvPr/>
        </p:nvPicPr>
        <p:blipFill rotWithShape="1">
          <a:blip r:embed="rId1">
            <a:alphaModFix/>
          </a:blip>
          <a:srcRect b="11064" l="-1053" r="24242" t="30510"/>
          <a:stretch/>
        </p:blipFill>
        <p:spPr>
          <a:xfrm>
            <a:off x="-169631" y="0"/>
            <a:ext cx="12361631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Space Grotesk"/>
              <a:buNone/>
              <a:defRPr b="0" i="0" sz="4400" u="none" cap="none" strike="noStrike">
                <a:solidFill>
                  <a:schemeClr val="dk1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" name="Google Shape;10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purple and white square and triangle shapes&#10;&#10;AI-generated content may be incorrect." id="82" name="Google Shape;82;g3bd668d6819_0_430"/>
          <p:cNvPicPr preferRelativeResize="0"/>
          <p:nvPr/>
        </p:nvPicPr>
        <p:blipFill rotWithShape="1">
          <a:blip r:embed="rId1">
            <a:alphaModFix/>
          </a:blip>
          <a:srcRect b="11065" l="-1052" r="24241" t="30509"/>
          <a:stretch/>
        </p:blipFill>
        <p:spPr>
          <a:xfrm>
            <a:off x="-169631" y="0"/>
            <a:ext cx="12361630" cy="6857998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g3bd668d6819_0_430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4" name="Google Shape;84;g3bd668d6819_0_430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5" name="Google Shape;85;g3bd668d6819_0_430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Space Grotesk"/>
              <a:buNone/>
              <a:defRPr b="0" i="0" sz="4400" u="none" cap="none" strike="noStrike">
                <a:solidFill>
                  <a:schemeClr val="dk1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6" name="Google Shape;86;g3bd668d6819_0_430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1pPr>
            <a:lvl2pPr indent="-381000" lvl="1" marL="914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2pPr>
            <a:lvl3pPr indent="-355600" lvl="2" marL="1371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3pPr>
            <a:lvl4pPr indent="-342900" lvl="3" marL="1828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4pPr>
            <a:lvl5pPr indent="-342900" lvl="4" marL="22860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Space Grotesk"/>
                <a:ea typeface="Space Grotesk"/>
                <a:cs typeface="Space Grotesk"/>
                <a:sym typeface="Space Grotesk"/>
              </a:defRPr>
            </a:lvl5pPr>
            <a:lvl6pPr indent="-342900" lvl="5" marL="27432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7" name="Google Shape;87;g3bd668d6819_0_430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8" name="Google Shape;88;g3bd668d6819_0_430"/>
          <p:cNvSpPr txBox="1"/>
          <p:nvPr/>
        </p:nvSpPr>
        <p:spPr>
          <a:xfrm>
            <a:off x="4002317" y="6444476"/>
            <a:ext cx="4187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lt1"/>
                </a:solidFill>
                <a:latin typeface="Space Grotesk"/>
                <a:ea typeface="Space Grotesk"/>
                <a:cs typeface="Space Grotesk"/>
                <a:sym typeface="Space Grotesk"/>
              </a:rPr>
              <a:t>© Copyright 2026 GTM Perspective. All rights reserved.</a:t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bd668d6819_0_507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60" name="Google Shape;160;g3bd668d6819_0_507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1" name="Google Shape;161;g3bd668d6819_0_507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2" name="Google Shape;162;g3bd668d6819_0_507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3" name="Google Shape;163;g3bd668d6819_0_507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None/>
              <a:defRPr sz="1200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buNone/>
              <a:defRPr sz="1200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buNone/>
              <a:defRPr sz="1200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buNone/>
              <a:defRPr sz="1200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buNone/>
              <a:defRPr sz="1200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buNone/>
              <a:defRPr sz="1200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buNone/>
              <a:defRPr sz="1200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buNone/>
              <a:defRPr sz="1200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buNone/>
              <a:defRPr sz="1200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descr="A purple and black background&#10;&#10;AI-generated content may be incorrect." id="164" name="Google Shape;164;g3bd668d6819_0_507"/>
          <p:cNvPicPr preferRelativeResize="0"/>
          <p:nvPr/>
        </p:nvPicPr>
        <p:blipFill rotWithShape="1">
          <a:blip r:embed="rId1">
            <a:alphaModFix/>
          </a:blip>
          <a:srcRect b="13896" l="6837" r="12151" t="11230"/>
          <a:stretch/>
        </p:blipFill>
        <p:spPr>
          <a:xfrm>
            <a:off x="0" y="1"/>
            <a:ext cx="12191998" cy="685800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purple text on a white background&#10;&#10;AI-generated content may be incorrect." id="165" name="Google Shape;165;g3bd668d6819_0_50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940162" y="6192735"/>
            <a:ext cx="2662921" cy="649493"/>
          </a:xfrm>
          <a:prstGeom prst="rect">
            <a:avLst/>
          </a:prstGeom>
          <a:noFill/>
          <a:ln>
            <a:noFill/>
          </a:ln>
        </p:spPr>
      </p:pic>
      <p:sp>
        <p:nvSpPr>
          <p:cNvPr id="166" name="Google Shape;166;g3bd668d6819_0_507"/>
          <p:cNvSpPr txBox="1"/>
          <p:nvPr/>
        </p:nvSpPr>
        <p:spPr>
          <a:xfrm>
            <a:off x="4002317" y="6444476"/>
            <a:ext cx="4187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Space Grotesk"/>
                <a:ea typeface="Space Grotesk"/>
                <a:cs typeface="Space Grotesk"/>
                <a:sym typeface="Space Grotesk"/>
              </a:rPr>
              <a:t>© Copyright 2026 GTM Perspective. All rights reserved.</a:t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3bd668d6819_0_416"/>
          <p:cNvSpPr txBox="1"/>
          <p:nvPr>
            <p:ph type="ctrTitle"/>
          </p:nvPr>
        </p:nvSpPr>
        <p:spPr>
          <a:xfrm>
            <a:off x="304800" y="1409701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Space Grotesk"/>
              <a:buNone/>
            </a:pPr>
            <a:r>
              <a:rPr lang="en-US">
                <a:solidFill>
                  <a:schemeClr val="lt1"/>
                </a:solidFill>
              </a:rPr>
              <a:t>Message Map Template</a:t>
            </a:r>
            <a:endParaRPr/>
          </a:p>
        </p:txBody>
      </p:sp>
      <p:sp>
        <p:nvSpPr>
          <p:cNvPr id="241" name="Google Shape;241;g3bd668d6819_0_416"/>
          <p:cNvSpPr txBox="1"/>
          <p:nvPr/>
        </p:nvSpPr>
        <p:spPr>
          <a:xfrm>
            <a:off x="406400" y="4767950"/>
            <a:ext cx="4545000" cy="9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Space Grotesk"/>
                <a:ea typeface="Space Grotesk"/>
                <a:cs typeface="Space Grotesk"/>
                <a:sym typeface="Space Grotesk"/>
              </a:rPr>
              <a:t>Rob Karel, Principal</a:t>
            </a:r>
            <a:endParaRPr sz="2000">
              <a:solidFill>
                <a:schemeClr val="lt1"/>
              </a:solidFill>
              <a:latin typeface="Space Grotesk"/>
              <a:ea typeface="Space Grotesk"/>
              <a:cs typeface="Space Grotesk"/>
              <a:sym typeface="Space Grotesk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Space Grotesk"/>
                <a:ea typeface="Space Grotesk"/>
                <a:cs typeface="Space Grotesk"/>
                <a:sym typeface="Space Grotesk"/>
              </a:rPr>
              <a:t>GTM Perspective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6" name="Google Shape;246;g3bd668d6819_0_4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17925" y="1048700"/>
            <a:ext cx="8412033" cy="5386549"/>
          </a:xfrm>
          <a:prstGeom prst="rect">
            <a:avLst/>
          </a:prstGeom>
          <a:noFill/>
          <a:ln>
            <a:noFill/>
          </a:ln>
        </p:spPr>
      </p:pic>
      <p:sp>
        <p:nvSpPr>
          <p:cNvPr id="247" name="Google Shape;247;g3bd668d6819_0_422"/>
          <p:cNvSpPr txBox="1"/>
          <p:nvPr>
            <p:ph type="title"/>
          </p:nvPr>
        </p:nvSpPr>
        <p:spPr>
          <a:xfrm>
            <a:off x="0" y="227652"/>
            <a:ext cx="10515600" cy="83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en-US" sz="3600">
                <a:latin typeface="Space Grotesk"/>
                <a:ea typeface="Space Grotesk"/>
                <a:cs typeface="Space Grotesk"/>
                <a:sym typeface="Space Grotesk"/>
              </a:rPr>
              <a:t>Layers of Messaging Architecture</a:t>
            </a:r>
            <a:endParaRPr sz="3600">
              <a:latin typeface="Space Grotesk"/>
              <a:ea typeface="Space Grotesk"/>
              <a:cs typeface="Space Grotesk"/>
              <a:sym typeface="Space Grotesk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g3bd668d6819_0_425"/>
          <p:cNvSpPr txBox="1"/>
          <p:nvPr/>
        </p:nvSpPr>
        <p:spPr>
          <a:xfrm>
            <a:off x="138175" y="251555"/>
            <a:ext cx="9224100" cy="10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i="0" lang="en-US" sz="3600" u="none" cap="none" strike="noStrike">
                <a:solidFill>
                  <a:srgbClr val="373737"/>
                </a:solidFill>
                <a:latin typeface="Space Grotesk"/>
                <a:ea typeface="Space Grotesk"/>
                <a:cs typeface="Space Grotesk"/>
                <a:sym typeface="Space Grotesk"/>
              </a:rPr>
              <a:t>Messaging for </a:t>
            </a:r>
            <a:r>
              <a:rPr i="0" lang="en-US" sz="2900" u="none" cap="none" strike="noStrike">
                <a:solidFill>
                  <a:srgbClr val="373737"/>
                </a:solidFill>
                <a:latin typeface="Space Grotesk"/>
                <a:ea typeface="Space Grotesk"/>
                <a:cs typeface="Space Grotesk"/>
                <a:sym typeface="Space Grotesk"/>
              </a:rPr>
              <a:t>{Platform, Product, Solution, Launch…}</a:t>
            </a:r>
            <a:endParaRPr i="0" sz="2900" u="none" cap="none" strike="noStrike">
              <a:solidFill>
                <a:srgbClr val="595959"/>
              </a:solidFill>
              <a:latin typeface="Space Grotesk"/>
              <a:ea typeface="Space Grotesk"/>
              <a:cs typeface="Space Grotesk"/>
              <a:sym typeface="Space Grotesk"/>
            </a:endParaRPr>
          </a:p>
        </p:txBody>
      </p:sp>
      <p:graphicFrame>
        <p:nvGraphicFramePr>
          <p:cNvPr id="253" name="Google Shape;253;g3bd668d6819_0_425"/>
          <p:cNvGraphicFramePr/>
          <p:nvPr/>
        </p:nvGraphicFramePr>
        <p:xfrm>
          <a:off x="675197" y="1259286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{D6698242-2948-48AC-8C67-8FF28F8FA50D}</a:tableStyleId>
              </a:tblPr>
              <a:tblGrid>
                <a:gridCol w="3613875"/>
                <a:gridCol w="3613875"/>
                <a:gridCol w="3613875"/>
              </a:tblGrid>
              <a:tr h="392350">
                <a:tc grid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solidFill>
                            <a:srgbClr val="404547"/>
                          </a:solidFill>
                          <a:latin typeface="Space Grotesk"/>
                          <a:ea typeface="Space Grotesk"/>
                          <a:cs typeface="Space Grotesk"/>
                          <a:sym typeface="Space Grotesk"/>
                        </a:rPr>
                        <a:t>Market description: </a:t>
                      </a:r>
                      <a:r>
                        <a:rPr lang="en-US" sz="1100" u="none" cap="none" strike="noStrike">
                          <a:solidFill>
                            <a:srgbClr val="404547"/>
                          </a:solidFill>
                          <a:latin typeface="Space Grotesk"/>
                          <a:ea typeface="Space Grotesk"/>
                          <a:cs typeface="Space Grotesk"/>
                          <a:sym typeface="Space Grotesk"/>
                        </a:rPr>
                        <a:t>How would the market or a market analyst describe the value of this kind of solution?</a:t>
                      </a:r>
                      <a:endParaRPr sz="1600" u="none" cap="none" strike="noStrike">
                        <a:latin typeface="Space Grotesk"/>
                        <a:ea typeface="Space Grotesk"/>
                        <a:cs typeface="Space Grotesk"/>
                        <a:sym typeface="Space Grotes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 hMerge="1"/>
                <a:tc hMerge="1"/>
              </a:tr>
              <a:tr h="466250">
                <a:tc grid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latin typeface="Space Grotesk"/>
                          <a:ea typeface="Space Grotesk"/>
                          <a:cs typeface="Space Grotesk"/>
                          <a:sym typeface="Space Grotesk"/>
                        </a:rPr>
                        <a:t>Company value proposition message: </a:t>
                      </a:r>
                      <a:r>
                        <a:rPr lang="en-US" sz="1100" u="none" cap="none" strike="noStrike">
                          <a:latin typeface="Space Grotesk"/>
                          <a:ea typeface="Space Grotesk"/>
                          <a:cs typeface="Space Grotesk"/>
                          <a:sym typeface="Space Grotesk"/>
                        </a:rPr>
                        <a:t>{Elevator pitch for key problems solved and why company’s solution is differentiated and best positioned}</a:t>
                      </a:r>
                      <a:endParaRPr sz="1600" u="none" cap="none" strike="noStrike">
                        <a:latin typeface="Space Grotesk"/>
                        <a:ea typeface="Space Grotesk"/>
                        <a:cs typeface="Space Grotesk"/>
                        <a:sym typeface="Space Grotes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 hMerge="1"/>
                <a:tc hMerge="1"/>
              </a:tr>
              <a:tr h="392350">
                <a:tc grid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latin typeface="Space Grotesk"/>
                          <a:ea typeface="Space Grotesk"/>
                          <a:cs typeface="Space Grotesk"/>
                          <a:sym typeface="Space Grotesk"/>
                        </a:rPr>
                        <a:t>Target audience/personas: </a:t>
                      </a:r>
                      <a:r>
                        <a:rPr lang="en-US" sz="1100" u="none" cap="none" strike="noStrike">
                          <a:latin typeface="Space Grotesk"/>
                          <a:ea typeface="Space Grotesk"/>
                          <a:cs typeface="Space Grotesk"/>
                          <a:sym typeface="Space Grotesk"/>
                        </a:rPr>
                        <a:t>{What market segments, industries, personas, etc would be most interested and impacted}</a:t>
                      </a:r>
                      <a:endParaRPr sz="1600" u="none" cap="none" strike="noStrike">
                        <a:latin typeface="Space Grotesk"/>
                        <a:ea typeface="Space Grotesk"/>
                        <a:cs typeface="Space Grotesk"/>
                        <a:sym typeface="Space Grotes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 hMerge="1"/>
                <a:tc hMerge="1"/>
              </a:tr>
              <a:tr h="5605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latin typeface="Space Grotesk"/>
                          <a:ea typeface="Space Grotesk"/>
                          <a:cs typeface="Space Grotesk"/>
                          <a:sym typeface="Space Grotesk"/>
                        </a:rPr>
                        <a:t>Use Case 1</a:t>
                      </a:r>
                      <a:endParaRPr b="1" sz="1100" u="none" cap="none" strike="noStrike">
                        <a:latin typeface="Space Grotesk"/>
                        <a:ea typeface="Space Grotesk"/>
                        <a:cs typeface="Space Grotesk"/>
                        <a:sym typeface="Space Grotesk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1100" u="none" cap="none" strike="noStrike">
                          <a:latin typeface="Space Grotesk"/>
                          <a:ea typeface="Space Grotesk"/>
                          <a:cs typeface="Space Grotesk"/>
                          <a:sym typeface="Space Grotesk"/>
                        </a:rPr>
                        <a:t>{High priority customer use case/process}</a:t>
                      </a:r>
                      <a:endParaRPr sz="1100" u="none" cap="none" strike="noStrike">
                        <a:latin typeface="Space Grotesk"/>
                        <a:ea typeface="Space Grotesk"/>
                        <a:cs typeface="Space Grotesk"/>
                        <a:sym typeface="Space Grotes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latin typeface="Space Grotesk"/>
                          <a:ea typeface="Space Grotesk"/>
                          <a:cs typeface="Space Grotesk"/>
                          <a:sym typeface="Space Grotesk"/>
                        </a:rPr>
                        <a:t>Use Case 2</a:t>
                      </a:r>
                      <a:endParaRPr b="1" sz="1100" u="none" cap="none" strike="noStrike">
                        <a:latin typeface="Space Grotesk"/>
                        <a:ea typeface="Space Grotesk"/>
                        <a:cs typeface="Space Grotesk"/>
                        <a:sym typeface="Space Grotesk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Space Grotesk"/>
                        <a:ea typeface="Space Grotesk"/>
                        <a:cs typeface="Space Grotesk"/>
                        <a:sym typeface="Space Grotes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latin typeface="Space Grotesk"/>
                          <a:ea typeface="Space Grotesk"/>
                          <a:cs typeface="Space Grotesk"/>
                          <a:sym typeface="Space Grotesk"/>
                        </a:rPr>
                        <a:t>Use Case 3</a:t>
                      </a:r>
                      <a:endParaRPr b="1" sz="1100" u="none" cap="none" strike="noStrike">
                        <a:latin typeface="Space Grotesk"/>
                        <a:ea typeface="Space Grotesk"/>
                        <a:cs typeface="Space Grotesk"/>
                        <a:sym typeface="Space Grotesk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Space Grotesk"/>
                        <a:ea typeface="Space Grotesk"/>
                        <a:cs typeface="Space Grotesk"/>
                        <a:sym typeface="Space Grotes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728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latin typeface="Space Grotesk"/>
                          <a:ea typeface="Space Grotesk"/>
                          <a:cs typeface="Space Grotesk"/>
                          <a:sym typeface="Space Grotesk"/>
                        </a:rPr>
                        <a:t>Key customer challenges/pain points</a:t>
                      </a:r>
                      <a:endParaRPr b="1" sz="1100" u="none" cap="none" strike="noStrike">
                        <a:latin typeface="Space Grotesk"/>
                        <a:ea typeface="Space Grotesk"/>
                        <a:cs typeface="Space Grotesk"/>
                        <a:sym typeface="Space Grotesk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1100" u="none" cap="none" strike="noStrike">
                          <a:latin typeface="Space Grotesk"/>
                          <a:ea typeface="Space Grotesk"/>
                          <a:cs typeface="Space Grotesk"/>
                          <a:sym typeface="Space Grotesk"/>
                        </a:rPr>
                        <a:t>{Keeps customers up at night, but highlighting those where Company best suited to solve}</a:t>
                      </a:r>
                      <a:endParaRPr sz="1100" u="none" cap="none" strike="noStrike">
                        <a:latin typeface="Space Grotesk"/>
                        <a:ea typeface="Space Grotesk"/>
                        <a:cs typeface="Space Grotesk"/>
                        <a:sym typeface="Space Grotes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latin typeface="Space Grotesk"/>
                          <a:ea typeface="Space Grotesk"/>
                          <a:cs typeface="Space Grotesk"/>
                          <a:sym typeface="Space Grotesk"/>
                        </a:rPr>
                        <a:t>Key customer challenges/pain points</a:t>
                      </a:r>
                      <a:endParaRPr b="1" sz="1100" u="none" cap="none" strike="noStrike">
                        <a:latin typeface="Space Grotesk"/>
                        <a:ea typeface="Space Grotesk"/>
                        <a:cs typeface="Space Grotesk"/>
                        <a:sym typeface="Space Grotesk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1100" u="none" cap="none" strike="noStrike">
                          <a:latin typeface="Space Grotesk"/>
                          <a:ea typeface="Space Grotesk"/>
                          <a:cs typeface="Space Grotesk"/>
                          <a:sym typeface="Space Grotesk"/>
                        </a:rPr>
                        <a:t> </a:t>
                      </a:r>
                      <a:endParaRPr sz="1100" u="none" cap="none" strike="noStrike">
                        <a:latin typeface="Space Grotesk"/>
                        <a:ea typeface="Space Grotesk"/>
                        <a:cs typeface="Space Grotesk"/>
                        <a:sym typeface="Space Grotes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latin typeface="Space Grotesk"/>
                          <a:ea typeface="Space Grotesk"/>
                          <a:cs typeface="Space Grotesk"/>
                          <a:sym typeface="Space Grotesk"/>
                        </a:rPr>
                        <a:t>Key customer challenges/pain points</a:t>
                      </a:r>
                      <a:endParaRPr b="1" sz="1100" u="none" cap="none" strike="noStrike">
                        <a:latin typeface="Space Grotesk"/>
                        <a:ea typeface="Space Grotesk"/>
                        <a:cs typeface="Space Grotesk"/>
                        <a:sym typeface="Space Grotesk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latin typeface="Space Grotesk"/>
                        <a:ea typeface="Space Grotesk"/>
                        <a:cs typeface="Space Grotesk"/>
                        <a:sym typeface="Space Grotesk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latin typeface="Space Grotesk"/>
                        <a:ea typeface="Space Grotesk"/>
                        <a:cs typeface="Space Grotesk"/>
                        <a:sym typeface="Space Grotes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5605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latin typeface="Space Grotesk"/>
                          <a:ea typeface="Space Grotesk"/>
                          <a:cs typeface="Space Grotesk"/>
                          <a:sym typeface="Space Grotesk"/>
                        </a:rPr>
                        <a:t>Most relevant Company differentiators </a:t>
                      </a:r>
                      <a:endParaRPr b="1" sz="1100" u="none" cap="none" strike="noStrike">
                        <a:latin typeface="Space Grotesk"/>
                        <a:ea typeface="Space Grotesk"/>
                        <a:cs typeface="Space Grotesk"/>
                        <a:sym typeface="Space Grotesk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1100" u="none" cap="none" strike="noStrike">
                          <a:latin typeface="Space Grotesk"/>
                          <a:ea typeface="Space Grotesk"/>
                          <a:cs typeface="Space Grotesk"/>
                          <a:sym typeface="Space Grotesk"/>
                        </a:rPr>
                        <a:t>{Distinctive, credible, easily provable, valuable}</a:t>
                      </a:r>
                      <a:endParaRPr sz="1100" u="none" cap="none" strike="noStrike">
                        <a:latin typeface="Space Grotesk"/>
                        <a:ea typeface="Space Grotesk"/>
                        <a:cs typeface="Space Grotesk"/>
                        <a:sym typeface="Space Grotes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latin typeface="Space Grotesk"/>
                          <a:ea typeface="Space Grotesk"/>
                          <a:cs typeface="Space Grotesk"/>
                          <a:sym typeface="Space Grotesk"/>
                        </a:rPr>
                        <a:t>Most relevant Company differentiators </a:t>
                      </a:r>
                      <a:endParaRPr b="1" sz="1100" u="none" cap="none" strike="noStrike">
                        <a:latin typeface="Space Grotesk"/>
                        <a:ea typeface="Space Grotesk"/>
                        <a:cs typeface="Space Grotesk"/>
                        <a:sym typeface="Space Grotesk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latin typeface="Space Grotesk"/>
                          <a:ea typeface="Space Grotesk"/>
                          <a:cs typeface="Space Grotesk"/>
                          <a:sym typeface="Space Grotesk"/>
                        </a:rPr>
                        <a:t> </a:t>
                      </a:r>
                      <a:endParaRPr b="1" sz="1100" u="none" cap="none" strike="noStrike">
                        <a:latin typeface="Space Grotesk"/>
                        <a:ea typeface="Space Grotesk"/>
                        <a:cs typeface="Space Grotesk"/>
                        <a:sym typeface="Space Grotes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latin typeface="Space Grotesk"/>
                          <a:ea typeface="Space Grotesk"/>
                          <a:cs typeface="Space Grotesk"/>
                          <a:sym typeface="Space Grotesk"/>
                        </a:rPr>
                        <a:t>Most relevant Company differentiators </a:t>
                      </a:r>
                      <a:endParaRPr b="1" sz="1100" u="none" cap="none" strike="noStrike">
                        <a:latin typeface="Space Grotesk"/>
                        <a:ea typeface="Space Grotesk"/>
                        <a:cs typeface="Space Grotesk"/>
                        <a:sym typeface="Space Grotesk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latin typeface="Space Grotesk"/>
                          <a:ea typeface="Space Grotesk"/>
                          <a:cs typeface="Space Grotesk"/>
                          <a:sym typeface="Space Grotesk"/>
                        </a:rPr>
                        <a:t> </a:t>
                      </a:r>
                      <a:endParaRPr b="1" sz="1100" u="none" cap="none" strike="noStrike">
                        <a:latin typeface="Space Grotesk"/>
                        <a:ea typeface="Space Grotesk"/>
                        <a:cs typeface="Space Grotesk"/>
                        <a:sym typeface="Space Grotes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0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latin typeface="Space Grotesk"/>
                          <a:ea typeface="Space Grotesk"/>
                          <a:cs typeface="Space Grotesk"/>
                          <a:sym typeface="Space Grotesk"/>
                        </a:rPr>
                        <a:t>Proof points</a:t>
                      </a:r>
                      <a:endParaRPr b="1" sz="1100" u="none" cap="none" strike="noStrike">
                        <a:latin typeface="Space Grotesk"/>
                        <a:ea typeface="Space Grotesk"/>
                        <a:cs typeface="Space Grotesk"/>
                        <a:sym typeface="Space Grotesk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1100" u="none" cap="none" strike="noStrike">
                          <a:latin typeface="Space Grotesk"/>
                          <a:ea typeface="Space Grotesk"/>
                          <a:cs typeface="Space Grotesk"/>
                          <a:sym typeface="Space Grotesk"/>
                        </a:rPr>
                        <a:t>{3rd party or data-centric validation (e.g., analysts, media, CSAT scores, Retention rates,</a:t>
                      </a:r>
                      <a:r>
                        <a:rPr b="1" lang="en-US" sz="1100" u="none" cap="none" strike="noStrike">
                          <a:latin typeface="Space Grotesk"/>
                          <a:ea typeface="Space Grotesk"/>
                          <a:cs typeface="Space Grotesk"/>
                          <a:sym typeface="Space Grotesk"/>
                        </a:rPr>
                        <a:t> </a:t>
                      </a:r>
                      <a:r>
                        <a:rPr lang="en-US" sz="1100" u="none" cap="none" strike="noStrike">
                          <a:latin typeface="Space Grotesk"/>
                          <a:ea typeface="Space Grotesk"/>
                          <a:cs typeface="Space Grotesk"/>
                          <a:sym typeface="Space Grotesk"/>
                        </a:rPr>
                        <a:t>etc</a:t>
                      </a:r>
                      <a:r>
                        <a:rPr b="1" lang="en-US" sz="1100" u="none" cap="none" strike="noStrike">
                          <a:latin typeface="Space Grotesk"/>
                          <a:ea typeface="Space Grotesk"/>
                          <a:cs typeface="Space Grotesk"/>
                          <a:sym typeface="Space Grotesk"/>
                        </a:rPr>
                        <a:t>}</a:t>
                      </a:r>
                      <a:endParaRPr b="1" sz="1100" u="none" cap="none" strike="noStrike">
                        <a:latin typeface="Space Grotesk"/>
                        <a:ea typeface="Space Grotesk"/>
                        <a:cs typeface="Space Grotesk"/>
                        <a:sym typeface="Space Grotes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latin typeface="Space Grotesk"/>
                          <a:ea typeface="Space Grotesk"/>
                          <a:cs typeface="Space Grotesk"/>
                          <a:sym typeface="Space Grotesk"/>
                        </a:rPr>
                        <a:t>Proof points</a:t>
                      </a:r>
                      <a:endParaRPr b="1" sz="1100" u="none" cap="none" strike="noStrike">
                        <a:latin typeface="Space Grotesk"/>
                        <a:ea typeface="Space Grotesk"/>
                        <a:cs typeface="Space Grotesk"/>
                        <a:sym typeface="Space Grotesk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latin typeface="Space Grotesk"/>
                          <a:ea typeface="Space Grotesk"/>
                          <a:cs typeface="Space Grotesk"/>
                          <a:sym typeface="Space Grotesk"/>
                        </a:rPr>
                        <a:t> </a:t>
                      </a:r>
                      <a:endParaRPr b="1" sz="1100" u="none" cap="none" strike="noStrike">
                        <a:latin typeface="Space Grotesk"/>
                        <a:ea typeface="Space Grotesk"/>
                        <a:cs typeface="Space Grotesk"/>
                        <a:sym typeface="Space Grotes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latin typeface="Space Grotesk"/>
                          <a:ea typeface="Space Grotesk"/>
                          <a:cs typeface="Space Grotesk"/>
                          <a:sym typeface="Space Grotesk"/>
                        </a:rPr>
                        <a:t>Proof points</a:t>
                      </a:r>
                      <a:endParaRPr b="1" sz="1100" u="none" cap="none" strike="noStrike">
                        <a:latin typeface="Space Grotesk"/>
                        <a:ea typeface="Space Grotesk"/>
                        <a:cs typeface="Space Grotesk"/>
                        <a:sym typeface="Space Grotesk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latin typeface="Space Grotesk"/>
                          <a:ea typeface="Space Grotesk"/>
                          <a:cs typeface="Space Grotesk"/>
                          <a:sym typeface="Space Grotesk"/>
                        </a:rPr>
                        <a:t> </a:t>
                      </a:r>
                      <a:endParaRPr b="1" sz="1100" u="none" cap="none" strike="noStrike">
                        <a:latin typeface="Space Grotesk"/>
                        <a:ea typeface="Space Grotesk"/>
                        <a:cs typeface="Space Grotesk"/>
                        <a:sym typeface="Space Grotes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5605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latin typeface="Space Grotesk"/>
                          <a:ea typeface="Space Grotesk"/>
                          <a:cs typeface="Space Grotesk"/>
                          <a:sym typeface="Space Grotesk"/>
                        </a:rPr>
                        <a:t>Key Competitors:</a:t>
                      </a:r>
                      <a:endParaRPr b="1" sz="1100" u="none" cap="none" strike="noStrike">
                        <a:latin typeface="Space Grotesk"/>
                        <a:ea typeface="Space Grotesk"/>
                        <a:cs typeface="Space Grotesk"/>
                        <a:sym typeface="Space Grotesk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1100" u="none" cap="none" strike="noStrike">
                          <a:latin typeface="Space Grotesk"/>
                          <a:ea typeface="Space Grotesk"/>
                          <a:cs typeface="Space Grotesk"/>
                          <a:sym typeface="Space Grotesk"/>
                        </a:rPr>
                        <a:t>{Those stealing mindshare for this use case}</a:t>
                      </a:r>
                      <a:endParaRPr sz="1100" u="none" cap="none" strike="noStrike">
                        <a:latin typeface="Space Grotesk"/>
                        <a:ea typeface="Space Grotesk"/>
                        <a:cs typeface="Space Grotesk"/>
                        <a:sym typeface="Space Grotes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latin typeface="Space Grotesk"/>
                          <a:ea typeface="Space Grotesk"/>
                          <a:cs typeface="Space Grotesk"/>
                          <a:sym typeface="Space Grotesk"/>
                        </a:rPr>
                        <a:t>Key Competitors:</a:t>
                      </a:r>
                      <a:endParaRPr b="1" sz="1100" u="none" cap="none" strike="noStrike">
                        <a:latin typeface="Space Grotesk"/>
                        <a:ea typeface="Space Grotesk"/>
                        <a:cs typeface="Space Grotesk"/>
                        <a:sym typeface="Space Grotesk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latin typeface="Space Grotesk"/>
                        <a:ea typeface="Space Grotesk"/>
                        <a:cs typeface="Space Grotesk"/>
                        <a:sym typeface="Space Grotes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latin typeface="Space Grotesk"/>
                          <a:ea typeface="Space Grotesk"/>
                          <a:cs typeface="Space Grotesk"/>
                          <a:sym typeface="Space Grotesk"/>
                        </a:rPr>
                        <a:t>Key Competitors:</a:t>
                      </a:r>
                      <a:endParaRPr b="1" sz="1100" u="none" cap="none" strike="noStrike">
                        <a:latin typeface="Space Grotesk"/>
                        <a:ea typeface="Space Grotesk"/>
                        <a:cs typeface="Space Grotesk"/>
                        <a:sym typeface="Space Grotesk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latin typeface="Space Grotesk"/>
                        <a:ea typeface="Space Grotesk"/>
                        <a:cs typeface="Space Grotesk"/>
                        <a:sym typeface="Space Grotes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5605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latin typeface="Space Grotesk"/>
                          <a:ea typeface="Space Grotesk"/>
                          <a:cs typeface="Space Grotesk"/>
                          <a:sym typeface="Space Grotesk"/>
                        </a:rPr>
                        <a:t>Customer case studies:</a:t>
                      </a:r>
                      <a:endParaRPr b="1" sz="1100" u="none" cap="none" strike="noStrike">
                        <a:latin typeface="Space Grotesk"/>
                        <a:ea typeface="Space Grotesk"/>
                        <a:cs typeface="Space Grotesk"/>
                        <a:sym typeface="Space Grotesk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US" sz="1100" u="none" cap="none" strike="noStrike">
                          <a:latin typeface="Space Grotesk"/>
                          <a:ea typeface="Space Grotesk"/>
                          <a:cs typeface="Space Grotesk"/>
                          <a:sym typeface="Space Grotesk"/>
                        </a:rPr>
                        <a:t>{Specifically those solving this use case}</a:t>
                      </a:r>
                      <a:endParaRPr sz="1100" u="none" cap="none" strike="noStrike">
                        <a:latin typeface="Space Grotesk"/>
                        <a:ea typeface="Space Grotesk"/>
                        <a:cs typeface="Space Grotesk"/>
                        <a:sym typeface="Space Grotes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latin typeface="Space Grotesk"/>
                          <a:ea typeface="Space Grotesk"/>
                          <a:cs typeface="Space Grotesk"/>
                          <a:sym typeface="Space Grotesk"/>
                        </a:rPr>
                        <a:t>Customer case studies:</a:t>
                      </a:r>
                      <a:endParaRPr b="1" sz="1100" u="none" cap="none" strike="noStrike">
                        <a:latin typeface="Space Grotesk"/>
                        <a:ea typeface="Space Grotesk"/>
                        <a:cs typeface="Space Grotesk"/>
                        <a:sym typeface="Space Grotes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latin typeface="Space Grotesk"/>
                          <a:ea typeface="Space Grotesk"/>
                          <a:cs typeface="Space Grotesk"/>
                          <a:sym typeface="Space Grotesk"/>
                        </a:rPr>
                        <a:t>Customer case studies:</a:t>
                      </a:r>
                      <a:endParaRPr b="1" sz="1100" u="none" cap="none" strike="noStrike">
                        <a:latin typeface="Space Grotesk"/>
                        <a:ea typeface="Space Grotesk"/>
                        <a:cs typeface="Space Grotesk"/>
                        <a:sym typeface="Space Grotes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0454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GTM Perspective Theme">
      <a:dk1>
        <a:srgbClr val="000000"/>
      </a:dk1>
      <a:lt1>
        <a:srgbClr val="FFFFFF"/>
      </a:lt1>
      <a:dk2>
        <a:srgbClr val="7C3AED"/>
      </a:dk2>
      <a:lt2>
        <a:srgbClr val="FEFFFF"/>
      </a:lt2>
      <a:accent1>
        <a:srgbClr val="156082"/>
      </a:accent1>
      <a:accent2>
        <a:srgbClr val="7C3AED"/>
      </a:accent2>
      <a:accent3>
        <a:srgbClr val="156082"/>
      </a:accent3>
      <a:accent4>
        <a:srgbClr val="FEFFFF"/>
      </a:accent4>
      <a:accent5>
        <a:srgbClr val="A02B93"/>
      </a:accent5>
      <a:accent6>
        <a:srgbClr val="FEFFFF"/>
      </a:accent6>
      <a:hlink>
        <a:srgbClr val="467886"/>
      </a:hlink>
      <a:folHlink>
        <a:srgbClr val="15608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Design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GTM Perspective Theme">
      <a:dk1>
        <a:srgbClr val="000000"/>
      </a:dk1>
      <a:lt1>
        <a:srgbClr val="FFFFFF"/>
      </a:lt1>
      <a:dk2>
        <a:srgbClr val="7C3AED"/>
      </a:dk2>
      <a:lt2>
        <a:srgbClr val="FEFFFF"/>
      </a:lt2>
      <a:accent1>
        <a:srgbClr val="156082"/>
      </a:accent1>
      <a:accent2>
        <a:srgbClr val="7C3AED"/>
      </a:accent2>
      <a:accent3>
        <a:srgbClr val="156082"/>
      </a:accent3>
      <a:accent4>
        <a:srgbClr val="FEFFFF"/>
      </a:accent4>
      <a:accent5>
        <a:srgbClr val="A02B93"/>
      </a:accent5>
      <a:accent6>
        <a:srgbClr val="FEFFFF"/>
      </a:accent6>
      <a:hlink>
        <a:srgbClr val="467886"/>
      </a:hlink>
      <a:folHlink>
        <a:srgbClr val="15608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2026-02-07T16:37:39Z</dcterms:created>
  <dc:creator>Robert Karel</dc:creator>
</cp:coreProperties>
</file>